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96" r:id="rId1"/>
    <p:sldMasterId id="2147483684" r:id="rId2"/>
    <p:sldMasterId id="2147483869" r:id="rId3"/>
    <p:sldMasterId id="2147483883" r:id="rId4"/>
  </p:sldMasterIdLst>
  <p:notesMasterIdLst>
    <p:notesMasterId r:id="rId7"/>
  </p:notesMasterIdLst>
  <p:sldIdLst>
    <p:sldId id="306" r:id="rId5"/>
    <p:sldId id="307" r:id="rId6"/>
  </p:sldIdLst>
  <p:sldSz cx="12192000" cy="6858000"/>
  <p:notesSz cx="6807200" cy="9939338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Calibri" panose="020F0502020204030204" pitchFamily="34" charset="0"/>
        <a:cs typeface="Calibri" panose="020F0502020204030204" pitchFamily="34" charset="0"/>
        <a:sym typeface="Calibri" panose="020F050202020403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Calibri" panose="020F0502020204030204" pitchFamily="34" charset="0"/>
        <a:cs typeface="Calibri" panose="020F0502020204030204" pitchFamily="34" charset="0"/>
        <a:sym typeface="Calibri" panose="020F050202020403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Calibri" panose="020F0502020204030204" pitchFamily="34" charset="0"/>
        <a:cs typeface="Calibri" panose="020F0502020204030204" pitchFamily="34" charset="0"/>
        <a:sym typeface="Calibri" panose="020F050202020403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Calibri" panose="020F0502020204030204" pitchFamily="34" charset="0"/>
        <a:cs typeface="Calibri" panose="020F0502020204030204" pitchFamily="34" charset="0"/>
        <a:sym typeface="Calibri" panose="020F050202020403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Calibri" panose="020F0502020204030204" pitchFamily="34" charset="0"/>
        <a:cs typeface="Calibri" panose="020F0502020204030204" pitchFamily="34" charset="0"/>
        <a:sym typeface="Calibri" panose="020F0502020204030204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Calibri" panose="020F0502020204030204" pitchFamily="34" charset="0"/>
        <a:cs typeface="Calibri" panose="020F0502020204030204" pitchFamily="34" charset="0"/>
        <a:sym typeface="Calibri" panose="020F0502020204030204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Calibri" panose="020F0502020204030204" pitchFamily="34" charset="0"/>
        <a:cs typeface="Calibri" panose="020F0502020204030204" pitchFamily="34" charset="0"/>
        <a:sym typeface="Calibri" panose="020F0502020204030204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Calibri" panose="020F0502020204030204" pitchFamily="34" charset="0"/>
        <a:cs typeface="Calibri" panose="020F0502020204030204" pitchFamily="34" charset="0"/>
        <a:sym typeface="Calibri" panose="020F0502020204030204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Calibri" panose="020F0502020204030204" pitchFamily="34" charset="0"/>
        <a:cs typeface="Calibri" panose="020F0502020204030204" pitchFamily="34" charset="0"/>
        <a:sym typeface="Calibri" panose="020F050202020403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0980" autoAdjust="0"/>
  </p:normalViewPr>
  <p:slideViewPr>
    <p:cSldViewPr>
      <p:cViewPr varScale="1">
        <p:scale>
          <a:sx n="71" d="100"/>
          <a:sy n="71" d="100"/>
        </p:scale>
        <p:origin x="44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2075" y="746125"/>
            <a:ext cx="6623050" cy="372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noProof="0">
                <a:sym typeface="Avenir Roman" charset="0"/>
              </a:rPr>
              <a:t>Click to edit Master text styles</a:t>
            </a:r>
          </a:p>
          <a:p>
            <a:pPr lvl="1"/>
            <a:r>
              <a:rPr lang="ja-JP" altLang="ja-JP" noProof="0">
                <a:sym typeface="Avenir Roman" charset="0"/>
              </a:rPr>
              <a:t>Second level</a:t>
            </a:r>
          </a:p>
          <a:p>
            <a:pPr lvl="2"/>
            <a:r>
              <a:rPr lang="ja-JP" altLang="ja-JP" noProof="0">
                <a:sym typeface="Avenir Roman" charset="0"/>
              </a:rPr>
              <a:t>Third level</a:t>
            </a:r>
          </a:p>
          <a:p>
            <a:pPr lvl="3"/>
            <a:r>
              <a:rPr lang="ja-JP" altLang="ja-JP" noProof="0">
                <a:sym typeface="Avenir Roman" charset="0"/>
              </a:rPr>
              <a:t>Fourth level</a:t>
            </a:r>
          </a:p>
          <a:p>
            <a:pPr lvl="4"/>
            <a:r>
              <a:rPr lang="ja-JP" altLang="ja-JP" noProof="0">
                <a:sym typeface="Avenir Roman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0093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1pPr>
    <a:lvl2pPr marL="2286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2pPr>
    <a:lvl3pPr marL="4572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3pPr>
    <a:lvl4pPr marL="6858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4pPr>
    <a:lvl5pPr marL="9144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ja-JP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8393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Red_b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SJ_Logo_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652" y="6189663"/>
            <a:ext cx="274743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836713"/>
            <a:ext cx="10515600" cy="292638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ja-JP" dirty="0"/>
              <a:t>Click to edit Master title style</a:t>
            </a:r>
            <a:endParaRPr lang="ja-JP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37712"/>
            <a:ext cx="10515600" cy="6190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ja-JP"/>
              <a:t>Click to edit Master subtitle style</a:t>
            </a:r>
            <a:endParaRPr lang="ja-JP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EE615-9886-4374-A1E3-2C40B350C152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01441-06E4-4BEF-89CC-18B9244837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1050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CEC9F-0F47-452E-A0F5-C7C31D6E5DFC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DE76-F37A-41AF-A231-40107FB65F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7263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58D43-36B0-41C0-ADAC-58A70F143E8D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B80B3-4261-41B9-A77F-3B8814EB14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5844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White_b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4" descr="SJ_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652" y="6188075"/>
            <a:ext cx="274743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5E22D-085A-4604-A2F3-8DDF332BD914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9D0CD-32BF-4C4C-AA84-A7D7E295DB8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838200" y="836713"/>
            <a:ext cx="10515600" cy="2926387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ja-JP" dirty="0"/>
              <a:t>Click to edit Master title style</a:t>
            </a:r>
            <a:endParaRPr lang="ja-JP" alt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838200" y="3837712"/>
            <a:ext cx="10515600" cy="6190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ja-JP"/>
              <a:t>Click to edit Master subtitle style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8205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22B66-07BB-4477-9621-D292134BB5DE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6A431-00AB-43C2-B5F1-B11DBFFB97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-27384"/>
            <a:ext cx="10515600" cy="756717"/>
          </a:xfrm>
          <a:prstGeom prst="rect">
            <a:avLst/>
          </a:prstGeo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908721"/>
            <a:ext cx="10515600" cy="5268243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4816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F8F25-B2B5-4313-A3E8-C5B181C040D4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EF734-02CE-42E0-AAF2-5006C1A0B8F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6614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4626"/>
            <a:ext cx="10515600" cy="648071"/>
          </a:xfrm>
          <a:prstGeom prst="rect">
            <a:avLst/>
          </a:prstGeo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872083"/>
            <a:ext cx="5156200" cy="5304880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872083"/>
            <a:ext cx="5156200" cy="5304880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2AE29-EE40-4EF0-951F-17FECD998F40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0E3F7-C10B-4FD9-8490-8E7AA33099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0247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5AA81-8D49-4AC1-AB78-17F67CC25186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23CF5-A445-423B-95F0-6133EE7DCE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26571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4626"/>
            <a:ext cx="10515600" cy="648071"/>
          </a:xfrm>
          <a:prstGeom prst="rect">
            <a:avLst/>
          </a:prstGeo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9A634-EF98-4B60-A75C-EF8ADEBE2807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03E0-FDDE-44FD-B299-1BB2CF0350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86239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4A3FC-D428-4FDC-8478-3DDB413A714F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29314-8D6F-4391-A27E-4B00876385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0541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E52E-766B-4E14-9F0C-65D91C25C2C9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DB5CC-9A31-41AD-8D2C-3AF97004F80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827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678A8-3805-4855-8E4C-D4F40E9888B6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77E2-EF63-416F-9700-DEE5AE88B5B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-27384"/>
            <a:ext cx="10515600" cy="756717"/>
          </a:xfr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908721"/>
            <a:ext cx="10515600" cy="5268243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54291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DB9A7-FA75-4ADD-B561-26D65A57B89C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C1713-3986-4C39-9CED-582EF4527D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92456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4626"/>
            <a:ext cx="10515600" cy="648071"/>
          </a:xfrm>
          <a:prstGeom prst="rect">
            <a:avLst/>
          </a:prstGeo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D07D3-B46F-4B5A-BDC0-B732A7E2F4B0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DAC9F-0FB7-4B1A-90BC-C69B848BAA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19774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4781D-4184-4EF1-A7B7-0F6A9FC339F2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515F1-7959-475B-973A-E0E0BD1FEA1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96819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03A1B-8D02-49DE-BE0B-F6FCE2D45E14}" type="datetimeFigureOut">
              <a:rPr lang="ja-JP" altLang="en-US"/>
              <a:pPr>
                <a:defRPr/>
              </a:pPr>
              <a:t>2022/8/30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F3339-5BD4-471E-8797-71A2AADE001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09600" y="131762"/>
            <a:ext cx="10972800" cy="582594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416080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169Bk-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542"/>
            <a:ext cx="12199536" cy="685545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35529"/>
            <a:ext cx="10515600" cy="645317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983673"/>
            <a:ext cx="10515600" cy="5193290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cxnSp>
        <p:nvCxnSpPr>
          <p:cNvPr id="5" name="直線コネクタ 4"/>
          <p:cNvCxnSpPr/>
          <p:nvPr userDrawn="1"/>
        </p:nvCxnSpPr>
        <p:spPr>
          <a:xfrm>
            <a:off x="838200" y="880844"/>
            <a:ext cx="10515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05889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E05-4ECD-4899-9A92-2B3D2D6A4AE7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F49D-7320-4F00-8353-1C64CEFA7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6402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E05-4ECD-4899-9A92-2B3D2D6A4AE7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F49D-7320-4F00-8353-1C64CEFA7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2763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E05-4ECD-4899-9A92-2B3D2D6A4AE7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F49D-7320-4F00-8353-1C64CEFA7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216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E05-4ECD-4899-9A92-2B3D2D6A4AE7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F49D-7320-4F00-8353-1C64CEFA7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6115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E05-4ECD-4899-9A92-2B3D2D6A4AE7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F49D-7320-4F00-8353-1C64CEFA7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48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2BEB4-A99A-4AAD-9259-AEB2603E736E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4B879-501F-4D53-98CA-BF04CD588CB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72239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E05-4ECD-4899-9A92-2B3D2D6A4AE7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F49D-7320-4F00-8353-1C64CEFA7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4854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E05-4ECD-4899-9A92-2B3D2D6A4AE7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F49D-7320-4F00-8353-1C64CEFA7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421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E05-4ECD-4899-9A92-2B3D2D6A4AE7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F49D-7320-4F00-8353-1C64CEFA7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6661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E05-4ECD-4899-9A92-2B3D2D6A4AE7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F49D-7320-4F00-8353-1C64CEFA7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1135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E05-4ECD-4899-9A92-2B3D2D6A4AE7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F49D-7320-4F00-8353-1C64CEFA7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921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E05-4ECD-4899-9A92-2B3D2D6A4AE7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F49D-7320-4F00-8353-1C64CEFA7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1048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ja-JP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45E22D-085A-4604-A2F3-8DDF332BD914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69D0CD-32BF-4C4C-AA84-A7D7E295DB8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pic>
        <p:nvPicPr>
          <p:cNvPr id="7" name="Picture 1" descr="White_b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4" descr="SJ_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652" y="6188075"/>
            <a:ext cx="274743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73265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922B66-07BB-4477-9621-D292134BB5DE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6A431-00AB-43C2-B5F1-B11DBFFB979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92982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ja-JP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DF8F25-B2B5-4313-A3E8-C5B181C040D4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7EF734-02CE-42E0-AAF2-5006C1A0B8F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65003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12AE29-EE40-4EF0-951F-17FECD998F40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0E3F7-C10B-4FD9-8490-8E7AA330994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26180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632"/>
            <a:ext cx="10515600" cy="729160"/>
          </a:xfr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025179"/>
            <a:ext cx="5156200" cy="5151784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25179"/>
            <a:ext cx="5156200" cy="5151784"/>
          </a:xfrm>
        </p:spPr>
        <p:txBody>
          <a:bodyPr/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  <a:endParaRPr lang="ja-JP" alt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F83D6-8321-4F77-BA91-17F21BD273F4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10A0B-B9E1-4637-91A3-16D92FBFC0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2985740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F5AA81-8D49-4AC1-AB78-17F67CC25186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23CF5-A445-423B-95F0-6133EE7DCEE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52990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39A634-EF98-4B60-A75C-EF8ADEBE2807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6803E0-FDDE-44FD-B299-1BB2CF03502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973171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84A3FC-D428-4FDC-8478-3DDB413A714F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9314-8D6F-4391-A27E-4B00876385C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22782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9FE52E-766B-4E14-9F0C-65D91C25C2C9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DB5CC-9A31-41AD-8D2C-3AF97004F80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02946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3DB9A7-FA75-4ADD-B561-26D65A57B89C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3C1713-3986-4C39-9CED-582EF4527D3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861593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FD07D3-B46F-4B5A-BDC0-B732A7E2F4B0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DAC9F-0FB7-4B1A-90BC-C69B848BAA8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54455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4781D-4184-4EF1-A7B7-0F6A9FC339F2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515F1-7959-475B-973A-E0E0BD1FEA1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8576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30D38-E38A-484D-8769-2E5B1F6198A7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4F7A7-E154-42B0-AAED-114732E7163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161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36A50-79A0-4B6E-B3D8-334581BE2E06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FE3D2-7AB1-45C3-AA72-DC37E95C97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928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85F9D-D854-418F-A437-63B078C99ED2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3A2FE-FFD4-4CA5-9A7E-1FBA37EC5B2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261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3B85A-4C01-4F86-BCC0-98C848ED1464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AFED9-911E-40F2-A5E0-0E2BC58AC2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3921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E7F0A-F3A9-402B-8AA7-12BFFEE432A4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4ED53-8295-4D18-8F60-2EFC3EBD61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476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Footer_bg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857876"/>
            <a:ext cx="8022167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" name="Picture 5" descr="SJ_Logo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218" y="6188075"/>
            <a:ext cx="274743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38663" y="461432"/>
            <a:ext cx="0" cy="0"/>
          </a:xfrm>
          <a:prstGeom prst="line">
            <a:avLst/>
          </a:prstGeom>
          <a:ln w="3175" cmpd="sng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 userDrawn="1"/>
        </p:nvCxnSpPr>
        <p:spPr>
          <a:xfrm>
            <a:off x="293505" y="692696"/>
            <a:ext cx="11582400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188641"/>
            <a:ext cx="10515600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  <a:endParaRPr lang="ja-JP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860973"/>
            <a:ext cx="10515600" cy="53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  <a:endParaRPr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>
              <a:defRPr kumimoji="1" sz="1200">
                <a:solidFill>
                  <a:srgbClr val="898989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1642159-E891-430C-9096-0C79C956547C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>
              <a:defRPr kumimoji="1" sz="1200">
                <a:solidFill>
                  <a:srgbClr val="898989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>
              <a:defRPr kumimoji="1" sz="1200">
                <a:solidFill>
                  <a:srgbClr val="898989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E723290-28F4-47DB-A5F4-DEB324C8A6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600" kern="12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4" descr="Footer_bg.jp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857876"/>
            <a:ext cx="8022167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9" name="Picture 5" descr="SJ_Logo.jp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218" y="6188075"/>
            <a:ext cx="274743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860971"/>
            <a:ext cx="10515600" cy="5315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>
              <a:defRPr kumimoji="1" sz="1200">
                <a:solidFill>
                  <a:srgbClr val="898989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4D3C704-0D3F-4499-83F7-60D1D8B2CF2C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>
              <a:defRPr kumimoji="1" sz="1200">
                <a:solidFill>
                  <a:srgbClr val="898989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>
              <a:defRPr kumimoji="1" sz="1200">
                <a:solidFill>
                  <a:srgbClr val="898989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FEB6B6B-689F-4EF0-A53A-B623324902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38663" y="461432"/>
            <a:ext cx="0" cy="0"/>
          </a:xfrm>
          <a:prstGeom prst="line">
            <a:avLst/>
          </a:prstGeom>
          <a:ln w="3175" cmpd="sng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293505" y="692696"/>
            <a:ext cx="11582400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188641"/>
            <a:ext cx="10515600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81" r:id="rId12"/>
    <p:sldLayoutId id="2147483882" r:id="rId13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600" kern="1200">
          <a:solidFill>
            <a:schemeClr val="tx1"/>
          </a:solidFill>
          <a:latin typeface="+mn-ea"/>
          <a:ea typeface="+mn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ｺﾞｼｯｸM" panose="020B0600000000000000" pitchFamily="50" charset="-128"/>
          <a:ea typeface="HGPｺﾞｼｯｸM" panose="020B0600000000000000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ea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Footer_bg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857876"/>
            <a:ext cx="8022167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5" descr="SJ_Logo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218" y="6188075"/>
            <a:ext cx="274743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41E05-4ECD-4899-9A92-2B3D2D6A4AE7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AF49D-7320-4F00-8353-1C64CEFA7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4932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n-ea"/>
          <a:ea typeface="+mn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e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1642159-E891-430C-9096-0C79C956547C}" type="datetime1">
              <a:rPr lang="ja-JP" altLang="en-US" smtClean="0"/>
              <a:t>2022/8/30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E723290-28F4-47DB-A5F4-DEB324C8A68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pic>
        <p:nvPicPr>
          <p:cNvPr id="7" name="Picture 4" descr="Footer_bg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857876"/>
            <a:ext cx="8022167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5" descr="SJ_Logo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218" y="6188075"/>
            <a:ext cx="274743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38663" y="461432"/>
            <a:ext cx="0" cy="0"/>
          </a:xfrm>
          <a:prstGeom prst="line">
            <a:avLst/>
          </a:prstGeom>
          <a:ln w="3175" cmpd="sng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 userDrawn="1"/>
        </p:nvCxnSpPr>
        <p:spPr>
          <a:xfrm>
            <a:off x="293505" y="692696"/>
            <a:ext cx="11582400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334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609F60E-F521-4411-A41E-4B166D61ABDF}"/>
              </a:ext>
            </a:extLst>
          </p:cNvPr>
          <p:cNvSpPr/>
          <p:nvPr/>
        </p:nvSpPr>
        <p:spPr>
          <a:xfrm>
            <a:off x="12494" y="5424557"/>
            <a:ext cx="11593288" cy="144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45324" y="89395"/>
            <a:ext cx="7678613" cy="641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9pPr>
          </a:lstStyle>
          <a:p>
            <a:pPr defTabSz="914400">
              <a:defRPr/>
            </a:pP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Entry Sheet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188473" y="1819329"/>
            <a:ext cx="1385375" cy="31953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商品の属する市場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1624467" y="1819329"/>
            <a:ext cx="2461915" cy="31953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185381" y="1412776"/>
            <a:ext cx="1390919" cy="34769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商品名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>
            <a:spLocks noChangeAspect="1"/>
          </p:cNvSpPr>
          <p:nvPr/>
        </p:nvSpPr>
        <p:spPr bwMode="auto">
          <a:xfrm>
            <a:off x="1631332" y="1412240"/>
            <a:ext cx="2461915" cy="3480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191469" y="5371078"/>
            <a:ext cx="1478841" cy="44422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想定原価２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量産発注の場合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>
            <a:spLocks noChangeAspect="1"/>
          </p:cNvSpPr>
          <p:nvPr/>
        </p:nvSpPr>
        <p:spPr bwMode="auto">
          <a:xfrm>
            <a:off x="1725257" y="5372457"/>
            <a:ext cx="4249186" cy="43430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\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　　／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回の発注が○○○個の場合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￥○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　／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回の発注が○○○個の場合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188474" y="2299804"/>
            <a:ext cx="5789714" cy="213986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anchor="t" anchorCtr="0">
            <a:normAutofit/>
          </a:bodyPr>
          <a:lstStyle/>
          <a:p>
            <a:pPr>
              <a:defRPr/>
            </a:pP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提案理由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例：○○の特許がある非常にオリジナリティな製品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 ○○でヒットした商品に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××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を加えた新しい製品を販売したい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●どんなお悩みを解決できる商品ですか？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6214319" y="2138867"/>
            <a:ext cx="1296000" cy="215422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ご提案商品の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アピールポイント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機能も大事ですが、製品を使うことのメリットを重視してください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正方形/長方形 25"/>
          <p:cNvSpPr>
            <a:spLocks noChangeAspect="1"/>
          </p:cNvSpPr>
          <p:nvPr/>
        </p:nvSpPr>
        <p:spPr bwMode="auto">
          <a:xfrm>
            <a:off x="7567803" y="2138866"/>
            <a:ext cx="4558166" cy="21542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anchorCtr="0"/>
          <a:lstStyle/>
          <a:p>
            <a:pPr marL="171450" indent="-171450">
              <a:buFont typeface="Wingdings" panose="05000000000000000000" pitchFamily="2" charset="2"/>
              <a:buChar char="Ø"/>
              <a:defRPr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正方形/長方形 14"/>
          <p:cNvSpPr/>
          <p:nvPr/>
        </p:nvSpPr>
        <p:spPr bwMode="auto">
          <a:xfrm>
            <a:off x="185298" y="950976"/>
            <a:ext cx="1388986" cy="4085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御社名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15"/>
          <p:cNvSpPr/>
          <p:nvPr/>
        </p:nvSpPr>
        <p:spPr bwMode="auto">
          <a:xfrm>
            <a:off x="1631332" y="950484"/>
            <a:ext cx="2461915" cy="40901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正方形/長方形 4"/>
          <p:cNvSpPr/>
          <p:nvPr/>
        </p:nvSpPr>
        <p:spPr bwMode="auto">
          <a:xfrm>
            <a:off x="188474" y="4505713"/>
            <a:ext cx="1478961" cy="2911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提案売価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正方形/長方形 6"/>
          <p:cNvSpPr/>
          <p:nvPr/>
        </p:nvSpPr>
        <p:spPr bwMode="auto">
          <a:xfrm>
            <a:off x="1724919" y="4506689"/>
            <a:ext cx="4241245" cy="29046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\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正方形/長方形 32"/>
          <p:cNvSpPr/>
          <p:nvPr/>
        </p:nvSpPr>
        <p:spPr bwMode="auto">
          <a:xfrm>
            <a:off x="6219755" y="5733257"/>
            <a:ext cx="1296000" cy="100466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商標・特許など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登録状況</a:t>
            </a:r>
          </a:p>
        </p:txBody>
      </p:sp>
      <p:sp>
        <p:nvSpPr>
          <p:cNvPr id="47" name="正方形/長方形 33"/>
          <p:cNvSpPr>
            <a:spLocks noChangeAspect="1"/>
          </p:cNvSpPr>
          <p:nvPr/>
        </p:nvSpPr>
        <p:spPr bwMode="auto">
          <a:xfrm>
            <a:off x="7564717" y="5733257"/>
            <a:ext cx="4561252" cy="1004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 anchorCtr="0"/>
          <a:lstStyle/>
          <a:p>
            <a:pPr algn="ctr">
              <a:defRPr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正方形/長方形 4"/>
          <p:cNvSpPr/>
          <p:nvPr/>
        </p:nvSpPr>
        <p:spPr bwMode="auto">
          <a:xfrm>
            <a:off x="191043" y="5877577"/>
            <a:ext cx="1478961" cy="40139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現在の販売状況</a:t>
            </a:r>
            <a:endParaRPr lang="en-US" altLang="ja-JP" sz="12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正方形/長方形 6"/>
          <p:cNvSpPr/>
          <p:nvPr/>
        </p:nvSpPr>
        <p:spPr bwMode="auto">
          <a:xfrm>
            <a:off x="1725550" y="5878552"/>
            <a:ext cx="4256082" cy="40041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国内で販売中（主な販路：　　　　　　　　　　　）　／　　未発売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428481" y="685887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詳細商品情報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97264" y="1284453"/>
            <a:ext cx="1074333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商品写真を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添付してください</a:t>
            </a: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191469" y="4857930"/>
            <a:ext cx="1478841" cy="4590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想定原価１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最小発注単位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>
            <a:spLocks noChangeAspect="1"/>
          </p:cNvSpPr>
          <p:nvPr/>
        </p:nvSpPr>
        <p:spPr bwMode="auto">
          <a:xfrm>
            <a:off x="1725257" y="4860399"/>
            <a:ext cx="4249186" cy="44881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\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○○個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4"/>
          <p:cNvSpPr/>
          <p:nvPr/>
        </p:nvSpPr>
        <p:spPr bwMode="auto">
          <a:xfrm>
            <a:off x="188474" y="6336531"/>
            <a:ext cx="1478961" cy="40139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当社独占販売可否</a:t>
            </a:r>
            <a:endParaRPr lang="en-US" altLang="ja-JP" sz="12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正方形/長方形 6"/>
          <p:cNvSpPr/>
          <p:nvPr/>
        </p:nvSpPr>
        <p:spPr bwMode="auto">
          <a:xfrm>
            <a:off x="1722981" y="6337506"/>
            <a:ext cx="4256082" cy="40041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将来的に独占販売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／　条件付き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理由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          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／無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正方形/長方形 32"/>
          <p:cNvSpPr/>
          <p:nvPr/>
        </p:nvSpPr>
        <p:spPr bwMode="auto">
          <a:xfrm>
            <a:off x="6217574" y="4918486"/>
            <a:ext cx="1296000" cy="7335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販促素材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正方形/長方形 33"/>
          <p:cNvSpPr>
            <a:spLocks noChangeAspect="1"/>
          </p:cNvSpPr>
          <p:nvPr/>
        </p:nvSpPr>
        <p:spPr bwMode="auto">
          <a:xfrm>
            <a:off x="7562537" y="4918485"/>
            <a:ext cx="4563432" cy="7335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 anchorCtr="0"/>
          <a:lstStyle/>
          <a:p>
            <a:pPr algn="ctr">
              <a:defRPr/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当社で販売するにあたって、広告、動画、商品画像など提供できる販促素材があれば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ご記載ください。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例：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web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用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秒動画、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web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用商品画像、使用シーン画像、など</a:t>
            </a:r>
            <a:endParaRPr lang="en-US" altLang="zh-CN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0914196-59E1-4CA6-B62C-17B3B340634E}"/>
              </a:ext>
            </a:extLst>
          </p:cNvPr>
          <p:cNvSpPr/>
          <p:nvPr/>
        </p:nvSpPr>
        <p:spPr bwMode="auto">
          <a:xfrm>
            <a:off x="6225838" y="4355794"/>
            <a:ext cx="1296000" cy="50501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販売実績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C7628C76-5AA7-4E68-8103-ED421D036C99}"/>
              </a:ext>
            </a:extLst>
          </p:cNvPr>
          <p:cNvSpPr>
            <a:spLocks noChangeAspect="1"/>
          </p:cNvSpPr>
          <p:nvPr/>
        </p:nvSpPr>
        <p:spPr bwMode="auto">
          <a:xfrm>
            <a:off x="7591847" y="4356541"/>
            <a:ext cx="4534122" cy="5050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anchorCtr="0"/>
          <a:lstStyle/>
          <a:p>
            <a:pPr algn="ctr"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販売開始〇〇年〇月〇日～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合計販売数〇〇〇個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4E3E969-C206-4766-A463-86AEA8F10867}"/>
              </a:ext>
            </a:extLst>
          </p:cNvPr>
          <p:cNvSpPr/>
          <p:nvPr/>
        </p:nvSpPr>
        <p:spPr bwMode="auto">
          <a:xfrm>
            <a:off x="6225838" y="973521"/>
            <a:ext cx="1253084" cy="110264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ご提案商品の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一番のポイント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E47DA59-B659-48B0-A39E-F7970F87E170}"/>
              </a:ext>
            </a:extLst>
          </p:cNvPr>
          <p:cNvSpPr>
            <a:spLocks noChangeAspect="1"/>
          </p:cNvSpPr>
          <p:nvPr/>
        </p:nvSpPr>
        <p:spPr bwMode="auto">
          <a:xfrm>
            <a:off x="7541926" y="982442"/>
            <a:ext cx="4558166" cy="110264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 cap="flat" cmpd="dbl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anchorCtr="0"/>
          <a:lstStyle/>
          <a:p>
            <a:pPr marL="171450" indent="-171450">
              <a:buFont typeface="Wingdings" panose="05000000000000000000" pitchFamily="2" charset="2"/>
              <a:buChar char="Ø"/>
              <a:defRPr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「他社製品とここが違う」点など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F2F1C5B9-B1A3-4909-80A5-5A060C56A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142893"/>
              </p:ext>
            </p:extLst>
          </p:nvPr>
        </p:nvGraphicFramePr>
        <p:xfrm>
          <a:off x="7746450" y="2281097"/>
          <a:ext cx="4257076" cy="1846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538">
                  <a:extLst>
                    <a:ext uri="{9D8B030D-6E8A-4147-A177-3AD203B41FA5}">
                      <a16:colId xmlns:a16="http://schemas.microsoft.com/office/drawing/2014/main" val="1230186253"/>
                    </a:ext>
                  </a:extLst>
                </a:gridCol>
                <a:gridCol w="2128538">
                  <a:extLst>
                    <a:ext uri="{9D8B030D-6E8A-4147-A177-3AD203B41FA5}">
                      <a16:colId xmlns:a16="http://schemas.microsoft.com/office/drawing/2014/main" val="530969918"/>
                    </a:ext>
                  </a:extLst>
                </a:gridCol>
              </a:tblGrid>
              <a:tr h="363116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セールスポイント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お客様が使うメリット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248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664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8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565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59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558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29314-8D6F-4391-A27E-4B00876385CB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45324" y="89395"/>
            <a:ext cx="7678613" cy="641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9pPr>
          </a:lstStyle>
          <a:p>
            <a:pPr defTabSz="914400">
              <a:defRPr/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自由記述</a:t>
            </a:r>
          </a:p>
        </p:txBody>
      </p:sp>
    </p:spTree>
    <p:extLst>
      <p:ext uri="{BB962C8B-B14F-4D97-AF65-F5344CB8AC3E}">
        <p14:creationId xmlns:p14="http://schemas.microsoft.com/office/powerpoint/2010/main" val="566744312"/>
      </p:ext>
    </p:extLst>
  </p:cSld>
  <p:clrMapOvr>
    <a:masterClrMapping/>
  </p:clrMapOvr>
</p:sld>
</file>

<file path=ppt/theme/theme1.xml><?xml version="1.0" encoding="utf-8"?>
<a:theme xmlns:a="http://schemas.openxmlformats.org/drawingml/2006/main" name="赤いタイトル">
  <a:themeElements>
    <a:clrScheme name="Shop Japan">
      <a:dk1>
        <a:srgbClr val="000000"/>
      </a:dk1>
      <a:lt1>
        <a:srgbClr val="FFFFFF"/>
      </a:lt1>
      <a:dk2>
        <a:srgbClr val="FF0000"/>
      </a:dk2>
      <a:lt2>
        <a:srgbClr val="DCDEE0"/>
      </a:lt2>
      <a:accent1>
        <a:srgbClr val="B21E28"/>
      </a:accent1>
      <a:accent2>
        <a:srgbClr val="E6E7E8"/>
      </a:accent2>
      <a:accent3>
        <a:srgbClr val="6CAAE4"/>
      </a:accent3>
      <a:accent4>
        <a:srgbClr val="F7D44B"/>
      </a:accent4>
      <a:accent5>
        <a:srgbClr val="8CC63E"/>
      </a:accent5>
      <a:accent6>
        <a:srgbClr val="EB6BAF"/>
      </a:accent6>
      <a:hlink>
        <a:srgbClr val="0000FF"/>
      </a:hlink>
      <a:folHlink>
        <a:srgbClr val="FF00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白いタイトル">
  <a:themeElements>
    <a:clrScheme name="Shop Japan">
      <a:dk1>
        <a:srgbClr val="000000"/>
      </a:dk1>
      <a:lt1>
        <a:srgbClr val="FFFFFF"/>
      </a:lt1>
      <a:dk2>
        <a:srgbClr val="FF0000"/>
      </a:dk2>
      <a:lt2>
        <a:srgbClr val="DCDEE0"/>
      </a:lt2>
      <a:accent1>
        <a:srgbClr val="B21E28"/>
      </a:accent1>
      <a:accent2>
        <a:srgbClr val="E6E7E8"/>
      </a:accent2>
      <a:accent3>
        <a:srgbClr val="6CAAE4"/>
      </a:accent3>
      <a:accent4>
        <a:srgbClr val="F7D44B"/>
      </a:accent4>
      <a:accent5>
        <a:srgbClr val="8CC63E"/>
      </a:accent5>
      <a:accent6>
        <a:srgbClr val="EB6BAF"/>
      </a:accent6>
      <a:hlink>
        <a:srgbClr val="0000FF"/>
      </a:hlink>
      <a:folHlink>
        <a:srgbClr val="FF00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ig Graphic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白いタイトル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14676</TotalTime>
  <Words>259</Words>
  <Application>Microsoft Office PowerPoint</Application>
  <PresentationFormat>ワイド画面</PresentationFormat>
  <Paragraphs>50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Avenir Roman</vt:lpstr>
      <vt:lpstr>HGPｺﾞｼｯｸM</vt:lpstr>
      <vt:lpstr>Meiryo UI</vt:lpstr>
      <vt:lpstr>ＭＳ Ｐゴシック</vt:lpstr>
      <vt:lpstr>Arial</vt:lpstr>
      <vt:lpstr>Calibri</vt:lpstr>
      <vt:lpstr>Calibri Light</vt:lpstr>
      <vt:lpstr>Wingdings</vt:lpstr>
      <vt:lpstr>赤いタイトル</vt:lpstr>
      <vt:lpstr>白いタイトル</vt:lpstr>
      <vt:lpstr>Big Graphics</vt:lpstr>
      <vt:lpstr>1_白いタイトル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Dart</dc:creator>
  <cp:lastModifiedBy>Maki Tsukuda</cp:lastModifiedBy>
  <cp:revision>372</cp:revision>
  <cp:lastPrinted>2017-07-27T07:45:54Z</cp:lastPrinted>
  <dcterms:modified xsi:type="dcterms:W3CDTF">2022-08-30T07:57:55Z</dcterms:modified>
</cp:coreProperties>
</file>